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60" r:id="rId5"/>
    <p:sldId id="272" r:id="rId6"/>
    <p:sldId id="294" r:id="rId7"/>
    <p:sldId id="277" r:id="rId8"/>
    <p:sldId id="278" r:id="rId9"/>
    <p:sldId id="295" r:id="rId10"/>
    <p:sldId id="279" r:id="rId11"/>
    <p:sldId id="280" r:id="rId12"/>
    <p:sldId id="281" r:id="rId13"/>
    <p:sldId id="282" r:id="rId14"/>
    <p:sldId id="283" r:id="rId15"/>
    <p:sldId id="284" r:id="rId16"/>
    <p:sldId id="286" r:id="rId17"/>
    <p:sldId id="293" r:id="rId18"/>
    <p:sldId id="287" r:id="rId19"/>
    <p:sldId id="288" r:id="rId20"/>
    <p:sldId id="289" r:id="rId21"/>
    <p:sldId id="274" r:id="rId22"/>
    <p:sldId id="275" r:id="rId23"/>
    <p:sldId id="276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0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42" autoAdjust="0"/>
  </p:normalViewPr>
  <p:slideViewPr>
    <p:cSldViewPr>
      <p:cViewPr varScale="1">
        <p:scale>
          <a:sx n="69" d="100"/>
          <a:sy n="69" d="100"/>
        </p:scale>
        <p:origin x="114" y="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07496" y="-2412205"/>
            <a:ext cx="9668273" cy="9668273"/>
            <a:chOff x="11707496" y="-2412205"/>
            <a:chExt cx="9668273" cy="9668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7496" y="-2412205"/>
              <a:ext cx="9668273" cy="96682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72222" y="5870457"/>
            <a:ext cx="9668273" cy="9668273"/>
            <a:chOff x="6772222" y="5870457"/>
            <a:chExt cx="9668273" cy="96682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72222" y="5870457"/>
              <a:ext cx="9668273" cy="966827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639069" y="3815566"/>
            <a:ext cx="14147631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키오스크 </a:t>
            </a:r>
            <a:r>
              <a:rPr lang="en-US" altLang="ko-KR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</a:t>
            </a:r>
            <a:r>
              <a:rPr lang="en-US" altLang="ko-KR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결과 보고</a:t>
            </a:r>
            <a:endParaRPr lang="en-US" sz="7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43200" y="2769973"/>
            <a:ext cx="10896600" cy="9079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300" kern="0" spc="-1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2024</a:t>
            </a:r>
            <a:r>
              <a:rPr lang="ko-KR" altLang="en-US" sz="5300" kern="0" spc="-1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년도 </a:t>
            </a:r>
            <a:r>
              <a:rPr lang="en-US" altLang="ko-KR" sz="5300" kern="0" spc="-1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</a:t>
            </a:r>
            <a:endParaRPr lang="en-US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253968" y="8571429"/>
            <a:ext cx="18793650" cy="1920311"/>
            <a:chOff x="-253968" y="8571429"/>
            <a:chExt cx="18793650" cy="19203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53968" y="8571429"/>
              <a:ext cx="18793650" cy="19203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6156" y="-654806"/>
            <a:ext cx="46001" cy="6909649"/>
            <a:chOff x="1346156" y="-654806"/>
            <a:chExt cx="46001" cy="69096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6156" y="-654806"/>
              <a:ext cx="46001" cy="6909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0582" y="3498744"/>
            <a:ext cx="176532" cy="2756099"/>
            <a:chOff x="1370582" y="3498744"/>
            <a:chExt cx="176532" cy="27560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0582" y="3498744"/>
              <a:ext cx="176532" cy="27560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8095238"/>
            <a:ext cx="18285714" cy="476190"/>
            <a:chOff x="0" y="8095238"/>
            <a:chExt cx="18285714" cy="476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0" y="8095238"/>
              <a:ext cx="18285714" cy="47619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4756951" y="9074628"/>
            <a:ext cx="248571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소속 및 보고자</a:t>
            </a:r>
          </a:p>
          <a:p>
            <a:r>
              <a:rPr lang="en-US" sz="20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보  고    날  짜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19825" y="9074628"/>
            <a:ext cx="315714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 err="1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이시현</a:t>
            </a:r>
            <a:endParaRPr lang="en-US" altLang="ko-KR" sz="200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2024.04.28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94246" y="9074628"/>
            <a:ext cx="144285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Phone.</a:t>
            </a:r>
          </a:p>
          <a:p>
            <a:r>
              <a:rPr lang="en-US" sz="20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E-mail.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126399" y="9090017"/>
            <a:ext cx="4875601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010-3869-7205</a:t>
            </a:r>
          </a:p>
          <a:p>
            <a:r>
              <a:rPr 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tlgus0020@naver.com</a:t>
            </a:r>
          </a:p>
        </p:txBody>
      </p:sp>
      <p:sp>
        <p:nvSpPr>
          <p:cNvPr id="21" name="Object 9"/>
          <p:cNvSpPr txBox="1"/>
          <p:nvPr/>
        </p:nvSpPr>
        <p:spPr>
          <a:xfrm>
            <a:off x="4264584" y="4753528"/>
            <a:ext cx="108966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[</a:t>
            </a:r>
            <a:r>
              <a:rPr lang="ko-KR" altLang="en-US" sz="4000" kern="0" spc="-100" dirty="0" err="1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과정명</a:t>
            </a:r>
            <a:r>
              <a:rPr lang="en-US" altLang="ko-KR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] : </a:t>
            </a:r>
            <a:r>
              <a:rPr lang="ko-KR" altLang="en-US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클라우드 기반 웹 개발자 양성 </a:t>
            </a:r>
            <a:r>
              <a:rPr lang="en-US" altLang="ko-KR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(2024.10.22 – 2025-04.28</a:t>
            </a:r>
            <a:endParaRPr 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4881178" y="8656204"/>
            <a:ext cx="10324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결제 완료 후 버튼을 클릭 시 결제 완료 페이지 이동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164F20A-B756-4414-95F2-910B7383D539}"/>
              </a:ext>
            </a:extLst>
          </p:cNvPr>
          <p:cNvSpPr/>
          <p:nvPr/>
        </p:nvSpPr>
        <p:spPr>
          <a:xfrm>
            <a:off x="10043396" y="4212442"/>
            <a:ext cx="720536" cy="1066800"/>
          </a:xfrm>
          <a:prstGeom prst="rightArrow">
            <a:avLst/>
          </a:prstGeom>
          <a:solidFill>
            <a:srgbClr val="F20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7FB1B6-751E-4CAE-8C7C-A743C068E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4800" y="1783095"/>
            <a:ext cx="5301084" cy="59375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2CFF4D-4DAD-46D8-BF7B-2944916AA7B0}"/>
              </a:ext>
            </a:extLst>
          </p:cNvPr>
          <p:cNvSpPr txBox="1"/>
          <p:nvPr/>
        </p:nvSpPr>
        <p:spPr>
          <a:xfrm>
            <a:off x="564291" y="395478"/>
            <a:ext cx="2891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키오스크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C10C7C-06FA-4A16-B22F-842136971AD9}"/>
              </a:ext>
            </a:extLst>
          </p:cNvPr>
          <p:cNvSpPr/>
          <p:nvPr/>
        </p:nvSpPr>
        <p:spPr>
          <a:xfrm>
            <a:off x="1117358" y="5614643"/>
            <a:ext cx="2768841" cy="461665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1-5)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결제 완료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911835-2E1E-4D97-B30F-298A3D37E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6314" y="2064567"/>
            <a:ext cx="5301083" cy="546903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0517BE8-25A4-4271-A5EE-159505F26B9A}"/>
              </a:ext>
            </a:extLst>
          </p:cNvPr>
          <p:cNvSpPr/>
          <p:nvPr/>
        </p:nvSpPr>
        <p:spPr>
          <a:xfrm>
            <a:off x="4648200" y="5372100"/>
            <a:ext cx="1219200" cy="704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248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10249702" y="5093489"/>
            <a:ext cx="4957922" cy="458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회색 버튼 클릭 시 주문 내역 저장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164F20A-B756-4414-95F2-910B7383D539}"/>
              </a:ext>
            </a:extLst>
          </p:cNvPr>
          <p:cNvSpPr/>
          <p:nvPr/>
        </p:nvSpPr>
        <p:spPr>
          <a:xfrm rot="19881963">
            <a:off x="9883043" y="3727765"/>
            <a:ext cx="655513" cy="356446"/>
          </a:xfrm>
          <a:prstGeom prst="rightArrow">
            <a:avLst/>
          </a:prstGeom>
          <a:solidFill>
            <a:srgbClr val="F20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DAA431-5016-4E70-90A6-EF5ADC5FE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695" y="2095500"/>
            <a:ext cx="4804636" cy="5381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FA3FE0-3BE0-47B3-8F0F-66FECBAFA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2540" y="1403391"/>
            <a:ext cx="2927368" cy="2898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394103-870C-4102-B885-DF4366456A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800" y="5845475"/>
            <a:ext cx="7230849" cy="42515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66AB419-3CF3-4F6D-8157-C3348F19C338}"/>
              </a:ext>
            </a:extLst>
          </p:cNvPr>
          <p:cNvSpPr txBox="1"/>
          <p:nvPr/>
        </p:nvSpPr>
        <p:spPr>
          <a:xfrm>
            <a:off x="564291" y="395478"/>
            <a:ext cx="2891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키오스크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928A6F-11D4-49BB-B75E-51D02A70DEB0}"/>
              </a:ext>
            </a:extLst>
          </p:cNvPr>
          <p:cNvSpPr/>
          <p:nvPr/>
        </p:nvSpPr>
        <p:spPr>
          <a:xfrm>
            <a:off x="1117358" y="5614643"/>
            <a:ext cx="2768841" cy="461665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1-6)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결제 완료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43ED14-2A18-40FC-A433-C8769E9B9BFE}"/>
              </a:ext>
            </a:extLst>
          </p:cNvPr>
          <p:cNvSpPr/>
          <p:nvPr/>
        </p:nvSpPr>
        <p:spPr>
          <a:xfrm>
            <a:off x="5867400" y="5614643"/>
            <a:ext cx="1981200" cy="367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C02D1C8-EB49-4170-86C5-C75CEA82C1B2}"/>
              </a:ext>
            </a:extLst>
          </p:cNvPr>
          <p:cNvSpPr/>
          <p:nvPr/>
        </p:nvSpPr>
        <p:spPr>
          <a:xfrm>
            <a:off x="5804439" y="5460355"/>
            <a:ext cx="125922" cy="1347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273B95-59ED-41C7-A87F-CD8B5A917690}"/>
              </a:ext>
            </a:extLst>
          </p:cNvPr>
          <p:cNvSpPr/>
          <p:nvPr/>
        </p:nvSpPr>
        <p:spPr>
          <a:xfrm>
            <a:off x="5867400" y="6020718"/>
            <a:ext cx="1981200" cy="36705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72D42D6-7E27-4BD8-A54B-C0EF56746FBA}"/>
              </a:ext>
            </a:extLst>
          </p:cNvPr>
          <p:cNvSpPr/>
          <p:nvPr/>
        </p:nvSpPr>
        <p:spPr>
          <a:xfrm>
            <a:off x="5791200" y="6052798"/>
            <a:ext cx="125922" cy="1347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70182D-79FB-4F89-9718-1F28BA75749B}"/>
              </a:ext>
            </a:extLst>
          </p:cNvPr>
          <p:cNvSpPr/>
          <p:nvPr/>
        </p:nvSpPr>
        <p:spPr>
          <a:xfrm>
            <a:off x="9160671" y="2976140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1.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클릭 시 영수증 출력</a:t>
            </a:r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6EE2ED1-75D7-41DA-8A81-8C41B98404DD}"/>
              </a:ext>
            </a:extLst>
          </p:cNvPr>
          <p:cNvSpPr/>
          <p:nvPr/>
        </p:nvSpPr>
        <p:spPr>
          <a:xfrm rot="2369634">
            <a:off x="9912007" y="4770369"/>
            <a:ext cx="655513" cy="35644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0EDD93-1C57-4416-A271-764CBE2A4570}"/>
              </a:ext>
            </a:extLst>
          </p:cNvPr>
          <p:cNvSpPr/>
          <p:nvPr/>
        </p:nvSpPr>
        <p:spPr>
          <a:xfrm>
            <a:off x="10210799" y="6819900"/>
            <a:ext cx="7230849" cy="167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161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685800" y="387754"/>
            <a:ext cx="2655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405403-5498-4D72-9E13-FDEE7C2D9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485900"/>
            <a:ext cx="8257570" cy="59968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31274B-8895-41E0-8653-063651FE5375}"/>
              </a:ext>
            </a:extLst>
          </p:cNvPr>
          <p:cNvSpPr txBox="1"/>
          <p:nvPr/>
        </p:nvSpPr>
        <p:spPr>
          <a:xfrm>
            <a:off x="6019800" y="7857976"/>
            <a:ext cx="7086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 시 해당 회원의 권한에 따라 페이지 이동 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</a:p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-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지점 관리자 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-&gt;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지점 관리 페이지</a:t>
            </a:r>
            <a:b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-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본사 관리자 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-&gt;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본사 관리페이지</a:t>
            </a:r>
            <a:b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b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구글 </a:t>
            </a:r>
            <a:r>
              <a:rPr lang="ko-KR" altLang="en-US" sz="24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리캡챠를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활용하여 </a:t>
            </a:r>
            <a:r>
              <a:rPr lang="ko-KR" altLang="en-US" sz="24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캡챠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미인증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시 로그인 불가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381B84-14C1-46D9-91DE-492596831BD4}"/>
              </a:ext>
            </a:extLst>
          </p:cNvPr>
          <p:cNvSpPr/>
          <p:nvPr/>
        </p:nvSpPr>
        <p:spPr>
          <a:xfrm>
            <a:off x="1117358" y="5614643"/>
            <a:ext cx="2768841" cy="461665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2-1)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로그인 페이지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7776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5677678" y="8509196"/>
            <a:ext cx="10324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권한 별 로그인 페이지 다름을 확인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4FB1B2-30F8-4C9D-A507-BF042DDD3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721659"/>
            <a:ext cx="8363220" cy="25384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AB3152-E6DE-4AE9-AE48-1134D0CD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4351" y="4540896"/>
            <a:ext cx="8363220" cy="29719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4D2635-5E10-4275-AD9F-766536C24CCF}"/>
              </a:ext>
            </a:extLst>
          </p:cNvPr>
          <p:cNvSpPr txBox="1"/>
          <p:nvPr/>
        </p:nvSpPr>
        <p:spPr>
          <a:xfrm>
            <a:off x="685800" y="414635"/>
            <a:ext cx="2655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4CAD4F-DB2F-4360-96FB-D8D0F8B72E59}"/>
              </a:ext>
            </a:extLst>
          </p:cNvPr>
          <p:cNvSpPr/>
          <p:nvPr/>
        </p:nvSpPr>
        <p:spPr>
          <a:xfrm>
            <a:off x="5638800" y="1864518"/>
            <a:ext cx="1371600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752CC6-EA30-4877-A1E5-82A83607F554}"/>
              </a:ext>
            </a:extLst>
          </p:cNvPr>
          <p:cNvSpPr/>
          <p:nvPr/>
        </p:nvSpPr>
        <p:spPr>
          <a:xfrm>
            <a:off x="5638800" y="4692013"/>
            <a:ext cx="1371600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FFB3ED-5445-4D90-BB91-A73191BB725F}"/>
              </a:ext>
            </a:extLst>
          </p:cNvPr>
          <p:cNvSpPr/>
          <p:nvPr/>
        </p:nvSpPr>
        <p:spPr>
          <a:xfrm>
            <a:off x="1117358" y="5614643"/>
            <a:ext cx="2768841" cy="461665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2-2)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로그인 페이지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1900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5677678" y="8509196"/>
            <a:ext cx="103244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필터를 통해 지점 별 재고 리스트 확인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메뉴명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검색 기능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메뉴의 재고 수량 확인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발주 요청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상태 확인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D9BFF5-DB50-4293-8EFA-9D8F68088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1562100"/>
            <a:ext cx="10010466" cy="602986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F9F008-E422-48EE-893A-C3B10761667E}"/>
              </a:ext>
            </a:extLst>
          </p:cNvPr>
          <p:cNvSpPr/>
          <p:nvPr/>
        </p:nvSpPr>
        <p:spPr>
          <a:xfrm>
            <a:off x="1117358" y="5614643"/>
            <a:ext cx="2768841" cy="461665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2-3)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재고 페이지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7A2DA3-4B89-4D54-9ED4-E54A03354E87}"/>
              </a:ext>
            </a:extLst>
          </p:cNvPr>
          <p:cNvSpPr txBox="1"/>
          <p:nvPr/>
        </p:nvSpPr>
        <p:spPr>
          <a:xfrm>
            <a:off x="685800" y="414635"/>
            <a:ext cx="2655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BFB5B4-F3BA-4321-866F-D5DCBEB8D6B9}"/>
              </a:ext>
            </a:extLst>
          </p:cNvPr>
          <p:cNvSpPr/>
          <p:nvPr/>
        </p:nvSpPr>
        <p:spPr>
          <a:xfrm>
            <a:off x="5677678" y="2476500"/>
            <a:ext cx="5523722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F04759-F1D0-4A68-B9B6-B742BF9DD77E}"/>
              </a:ext>
            </a:extLst>
          </p:cNvPr>
          <p:cNvSpPr/>
          <p:nvPr/>
        </p:nvSpPr>
        <p:spPr>
          <a:xfrm>
            <a:off x="5677678" y="3406093"/>
            <a:ext cx="9333722" cy="4185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FA19135-2775-4BB3-A7C1-BD8DFE940258}"/>
              </a:ext>
            </a:extLst>
          </p:cNvPr>
          <p:cNvSpPr/>
          <p:nvPr/>
        </p:nvSpPr>
        <p:spPr>
          <a:xfrm>
            <a:off x="5570806" y="3309729"/>
            <a:ext cx="125922" cy="1347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E954644-93E6-494E-A648-499F4DB6736B}"/>
              </a:ext>
            </a:extLst>
          </p:cNvPr>
          <p:cNvSpPr/>
          <p:nvPr/>
        </p:nvSpPr>
        <p:spPr>
          <a:xfrm>
            <a:off x="5570806" y="2355329"/>
            <a:ext cx="125922" cy="1347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979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5702560" y="7962900"/>
            <a:ext cx="10324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발주하기 클릭 시 수량을 선택하여 본사에 발주 요청을 보냄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9141C7-B750-4F91-B68F-AC3B3DF2A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560" y="1485900"/>
            <a:ext cx="10608274" cy="594095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471BBA-D59C-4D0A-A1AE-7DE8F887E738}"/>
              </a:ext>
            </a:extLst>
          </p:cNvPr>
          <p:cNvSpPr/>
          <p:nvPr/>
        </p:nvSpPr>
        <p:spPr>
          <a:xfrm>
            <a:off x="1117358" y="5614643"/>
            <a:ext cx="2768841" cy="461665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2-4)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발주 요청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11667-2FDC-4706-94DB-EBC61E874E75}"/>
              </a:ext>
            </a:extLst>
          </p:cNvPr>
          <p:cNvSpPr txBox="1"/>
          <p:nvPr/>
        </p:nvSpPr>
        <p:spPr>
          <a:xfrm>
            <a:off x="685800" y="414635"/>
            <a:ext cx="2655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DDFD33-3071-428F-8423-48AC46D0A01F}"/>
              </a:ext>
            </a:extLst>
          </p:cNvPr>
          <p:cNvSpPr/>
          <p:nvPr/>
        </p:nvSpPr>
        <p:spPr>
          <a:xfrm>
            <a:off x="15163800" y="3467100"/>
            <a:ext cx="457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5DAE5A0-3B35-47CB-96AB-DF1DBB71CCBE}"/>
              </a:ext>
            </a:extLst>
          </p:cNvPr>
          <p:cNvSpPr/>
          <p:nvPr/>
        </p:nvSpPr>
        <p:spPr>
          <a:xfrm>
            <a:off x="10896600" y="5614643"/>
            <a:ext cx="1524000" cy="595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494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5584378" y="7952494"/>
            <a:ext cx="103244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날짜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메뉴명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검색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지점별 선택 필터 적용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결재내역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클릭 시 상세보기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554AE1-1427-460D-A156-02C6FB1AD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413" y="1359909"/>
            <a:ext cx="11166787" cy="64420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FAB7EA-7794-465B-9F3F-AC030D7786B5}"/>
              </a:ext>
            </a:extLst>
          </p:cNvPr>
          <p:cNvSpPr/>
          <p:nvPr/>
        </p:nvSpPr>
        <p:spPr>
          <a:xfrm>
            <a:off x="1117358" y="5614643"/>
            <a:ext cx="3203871" cy="461665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2-5)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결제내역 페이지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4F2BF6-FCF0-41D5-9769-BE02F416F33B}"/>
              </a:ext>
            </a:extLst>
          </p:cNvPr>
          <p:cNvSpPr txBox="1"/>
          <p:nvPr/>
        </p:nvSpPr>
        <p:spPr>
          <a:xfrm>
            <a:off x="685800" y="414635"/>
            <a:ext cx="2655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7A0EAE-868E-4577-93AF-D6D068A79C2A}"/>
              </a:ext>
            </a:extLst>
          </p:cNvPr>
          <p:cNvSpPr/>
          <p:nvPr/>
        </p:nvSpPr>
        <p:spPr>
          <a:xfrm>
            <a:off x="6400800" y="1864518"/>
            <a:ext cx="533400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9D409A-6406-404D-A749-36CC9E0938DB}"/>
              </a:ext>
            </a:extLst>
          </p:cNvPr>
          <p:cNvSpPr/>
          <p:nvPr/>
        </p:nvSpPr>
        <p:spPr>
          <a:xfrm>
            <a:off x="5867400" y="3238500"/>
            <a:ext cx="10744200" cy="381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232038-614A-4C14-971B-71B21C9C072F}"/>
              </a:ext>
            </a:extLst>
          </p:cNvPr>
          <p:cNvSpPr/>
          <p:nvPr/>
        </p:nvSpPr>
        <p:spPr>
          <a:xfrm>
            <a:off x="5702560" y="2358742"/>
            <a:ext cx="7022840" cy="609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E3B2197-44F3-4E39-A37F-E8D121ACC9CA}"/>
              </a:ext>
            </a:extLst>
          </p:cNvPr>
          <p:cNvSpPr/>
          <p:nvPr/>
        </p:nvSpPr>
        <p:spPr>
          <a:xfrm>
            <a:off x="5609778" y="2264628"/>
            <a:ext cx="125922" cy="137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CA19FEE-663F-4EF4-B8DE-0E57E40AE06A}"/>
              </a:ext>
            </a:extLst>
          </p:cNvPr>
          <p:cNvSpPr/>
          <p:nvPr/>
        </p:nvSpPr>
        <p:spPr>
          <a:xfrm>
            <a:off x="5772622" y="3162565"/>
            <a:ext cx="125922" cy="1347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76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5477069" y="7871470"/>
            <a:ext cx="10324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날짜를 선택하여 해당 날짜 결재내역 필터링 기능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D69F70-EC22-4215-B915-5762EC833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069" y="1280223"/>
            <a:ext cx="10527759" cy="639739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AEC053-37DA-44FE-A77F-C84F75F0F114}"/>
              </a:ext>
            </a:extLst>
          </p:cNvPr>
          <p:cNvSpPr/>
          <p:nvPr/>
        </p:nvSpPr>
        <p:spPr>
          <a:xfrm>
            <a:off x="1117358" y="5614643"/>
            <a:ext cx="2768841" cy="461665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2-6)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날짜 필터링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4C495-1523-4604-B8FB-512EB358AE5E}"/>
              </a:ext>
            </a:extLst>
          </p:cNvPr>
          <p:cNvSpPr txBox="1"/>
          <p:nvPr/>
        </p:nvSpPr>
        <p:spPr>
          <a:xfrm>
            <a:off x="685800" y="414635"/>
            <a:ext cx="2655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3A4D2D-7EF7-4E0E-9268-07597EAE2FFD}"/>
              </a:ext>
            </a:extLst>
          </p:cNvPr>
          <p:cNvSpPr/>
          <p:nvPr/>
        </p:nvSpPr>
        <p:spPr>
          <a:xfrm>
            <a:off x="9067800" y="2933700"/>
            <a:ext cx="3505200" cy="3142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C480037-BFB0-405C-B2AA-C6A8F9BF52EB}"/>
              </a:ext>
            </a:extLst>
          </p:cNvPr>
          <p:cNvSpPr/>
          <p:nvPr/>
        </p:nvSpPr>
        <p:spPr>
          <a:xfrm>
            <a:off x="9004839" y="2798921"/>
            <a:ext cx="125922" cy="1347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310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5410200" y="7807072"/>
            <a:ext cx="1143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본사 재고 페이지에서 발주 요청 상태 변경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4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헤더쉘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부분을 클릭 시 내림차순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오름차순 정렬이 가능함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563F5E-76D0-49D4-A664-01F0B0C309D8}"/>
              </a:ext>
            </a:extLst>
          </p:cNvPr>
          <p:cNvSpPr txBox="1"/>
          <p:nvPr/>
        </p:nvSpPr>
        <p:spPr>
          <a:xfrm>
            <a:off x="685800" y="387754"/>
            <a:ext cx="2891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41EAB3-D9BF-4296-934D-9F48D2A43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541" y="1648931"/>
            <a:ext cx="10712346" cy="52223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40305A-368C-4A31-B7AD-6A7967EA32AC}"/>
              </a:ext>
            </a:extLst>
          </p:cNvPr>
          <p:cNvSpPr/>
          <p:nvPr/>
        </p:nvSpPr>
        <p:spPr>
          <a:xfrm>
            <a:off x="1117358" y="5614643"/>
            <a:ext cx="2768841" cy="461665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2-7)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발주 상태 변경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C3FC39-2F7C-44C4-A5A4-C7FB8C603730}"/>
              </a:ext>
            </a:extLst>
          </p:cNvPr>
          <p:cNvSpPr/>
          <p:nvPr/>
        </p:nvSpPr>
        <p:spPr>
          <a:xfrm>
            <a:off x="7391400" y="3162300"/>
            <a:ext cx="914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F5027C1-5B8C-4BF7-8FB1-BB4FEC413802}"/>
              </a:ext>
            </a:extLst>
          </p:cNvPr>
          <p:cNvSpPr/>
          <p:nvPr/>
        </p:nvSpPr>
        <p:spPr>
          <a:xfrm>
            <a:off x="14325600" y="5153025"/>
            <a:ext cx="125922" cy="1347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8B7D42-83B2-4C24-9AFA-4E5F6C6D1693}"/>
              </a:ext>
            </a:extLst>
          </p:cNvPr>
          <p:cNvSpPr/>
          <p:nvPr/>
        </p:nvSpPr>
        <p:spPr>
          <a:xfrm>
            <a:off x="7265478" y="3037046"/>
            <a:ext cx="125922" cy="1347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1FB22D-CD99-4570-AAEE-8D6C8D285AD8}"/>
              </a:ext>
            </a:extLst>
          </p:cNvPr>
          <p:cNvSpPr/>
          <p:nvPr/>
        </p:nvSpPr>
        <p:spPr>
          <a:xfrm>
            <a:off x="14325600" y="5287804"/>
            <a:ext cx="990600" cy="1074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288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976541-BA18-4A3E-A7F2-FE1BAD243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560" y="1389935"/>
            <a:ext cx="10796421" cy="6272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A6DAA2-6C8A-4A8D-825F-BA034AA85E3F}"/>
              </a:ext>
            </a:extLst>
          </p:cNvPr>
          <p:cNvSpPr/>
          <p:nvPr/>
        </p:nvSpPr>
        <p:spPr>
          <a:xfrm>
            <a:off x="1117358" y="5614643"/>
            <a:ext cx="3203871" cy="461665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2-8)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본사 결제 페이지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C4E494-0238-4546-9EDD-DB187B7B949C}"/>
              </a:ext>
            </a:extLst>
          </p:cNvPr>
          <p:cNvSpPr txBox="1"/>
          <p:nvPr/>
        </p:nvSpPr>
        <p:spPr>
          <a:xfrm>
            <a:off x="685800" y="414635"/>
            <a:ext cx="2655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1C405-A3EE-4488-8A8C-1BA9E6591E79}"/>
              </a:ext>
            </a:extLst>
          </p:cNvPr>
          <p:cNvSpPr txBox="1"/>
          <p:nvPr/>
        </p:nvSpPr>
        <p:spPr>
          <a:xfrm>
            <a:off x="5584378" y="7952494"/>
            <a:ext cx="103244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날짜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메뉴명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검색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지점별 선택 필터 적용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결재내역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클릭 시 상세보기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buAutoNum type="arabicPeriod"/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 </a:t>
            </a:r>
            <a:r>
              <a:rPr lang="ko-KR" altLang="en-US" sz="24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값씩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페이징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처리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33558F-7847-418C-8F9E-0AF8B8335AE9}"/>
              </a:ext>
            </a:extLst>
          </p:cNvPr>
          <p:cNvSpPr/>
          <p:nvPr/>
        </p:nvSpPr>
        <p:spPr>
          <a:xfrm>
            <a:off x="6400800" y="1864518"/>
            <a:ext cx="533400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0317D7-1A6E-4406-83C9-354B6FD3D3BF}"/>
              </a:ext>
            </a:extLst>
          </p:cNvPr>
          <p:cNvSpPr/>
          <p:nvPr/>
        </p:nvSpPr>
        <p:spPr>
          <a:xfrm>
            <a:off x="5867400" y="3238500"/>
            <a:ext cx="10744200" cy="3539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843580-BD7A-41E3-97D7-ECA6B606FBDA}"/>
              </a:ext>
            </a:extLst>
          </p:cNvPr>
          <p:cNvSpPr/>
          <p:nvPr/>
        </p:nvSpPr>
        <p:spPr>
          <a:xfrm>
            <a:off x="5702560" y="2358742"/>
            <a:ext cx="7022840" cy="609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633A368-5E69-41AE-B823-4F28E260C5F5}"/>
              </a:ext>
            </a:extLst>
          </p:cNvPr>
          <p:cNvSpPr/>
          <p:nvPr/>
        </p:nvSpPr>
        <p:spPr>
          <a:xfrm>
            <a:off x="5609778" y="2264628"/>
            <a:ext cx="125922" cy="137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2561712-B8C0-48A2-B4A5-3E0FA5452F24}"/>
              </a:ext>
            </a:extLst>
          </p:cNvPr>
          <p:cNvSpPr/>
          <p:nvPr/>
        </p:nvSpPr>
        <p:spPr>
          <a:xfrm>
            <a:off x="5772622" y="3162565"/>
            <a:ext cx="125922" cy="1347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5F957-2CF1-4BA3-85E3-ADAB0042D4B4}"/>
              </a:ext>
            </a:extLst>
          </p:cNvPr>
          <p:cNvSpPr/>
          <p:nvPr/>
        </p:nvSpPr>
        <p:spPr>
          <a:xfrm>
            <a:off x="10134600" y="6896100"/>
            <a:ext cx="2057400" cy="452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7862547-9440-4C8C-8917-C57CF39FE500}"/>
              </a:ext>
            </a:extLst>
          </p:cNvPr>
          <p:cNvSpPr/>
          <p:nvPr/>
        </p:nvSpPr>
        <p:spPr>
          <a:xfrm>
            <a:off x="10058400" y="6828710"/>
            <a:ext cx="125922" cy="1347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515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18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4589" y="-7613154"/>
            <a:ext cx="42048" cy="17363675"/>
            <a:chOff x="10054589" y="-7613154"/>
            <a:chExt cx="42048" cy="173636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0054589" y="-7613154"/>
              <a:ext cx="42048" cy="173636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43271" y="107647"/>
            <a:ext cx="210238" cy="1709229"/>
            <a:chOff x="2143271" y="107647"/>
            <a:chExt cx="210238" cy="17092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143271" y="107647"/>
              <a:ext cx="210238" cy="170922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93776" y="1539004"/>
            <a:ext cx="444247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목 차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072052" y="3356458"/>
            <a:ext cx="1336835" cy="21429"/>
            <a:chOff x="5072052" y="3356458"/>
            <a:chExt cx="1336835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072052" y="3356458"/>
              <a:ext cx="1336835" cy="2142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724844" y="3049368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01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06651" y="3049368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</a:rPr>
              <a:t>프로젝트 개요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1080553" y="3356458"/>
            <a:ext cx="1336835" cy="21429"/>
            <a:chOff x="11080553" y="3356458"/>
            <a:chExt cx="1336835" cy="2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080553" y="3356458"/>
              <a:ext cx="1336835" cy="2142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733365" y="30493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02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015143" y="3049369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프로젝트 팀 구성 및 </a:t>
            </a:r>
            <a:r>
              <a:rPr lang="ko-KR" altLang="en-US" sz="3600" kern="0" spc="-100" dirty="0" err="1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역활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5072052" y="5594859"/>
            <a:ext cx="1336835" cy="21429"/>
            <a:chOff x="5072052" y="5594859"/>
            <a:chExt cx="1336835" cy="2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072052" y="5594859"/>
              <a:ext cx="1336835" cy="2142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724841" y="51829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03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06648" y="5182969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수행 절차 및 방법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1080553" y="5594859"/>
            <a:ext cx="1336835" cy="21429"/>
            <a:chOff x="11080553" y="5594859"/>
            <a:chExt cx="1336835" cy="2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080553" y="5594859"/>
              <a:ext cx="1336835" cy="2142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0733365" y="51829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04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015143" y="5182969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프로젝트 수행 결과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5072052" y="7861831"/>
            <a:ext cx="1336835" cy="21429"/>
            <a:chOff x="5072052" y="7861831"/>
            <a:chExt cx="1336835" cy="2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072052" y="7861831"/>
              <a:ext cx="1336835" cy="21429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724841" y="74689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05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06648" y="7468969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현장 </a:t>
            </a:r>
            <a:r>
              <a:rPr lang="ko-KR" altLang="en-US" sz="3600" kern="0" spc="-100" dirty="0" err="1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교강사</a:t>
            </a:r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 평가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1080553" y="7861831"/>
            <a:ext cx="1336835" cy="21429"/>
            <a:chOff x="11080553" y="7861831"/>
            <a:chExt cx="1336835" cy="21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080553" y="7861831"/>
              <a:ext cx="1336835" cy="2142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0733365" y="74689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06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015143" y="7468969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기타 활동 자료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4724400" y="7734300"/>
            <a:ext cx="12649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해당 메뉴 별 메뉴 정보 확인 및 판매 상태 변경 가능 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체크 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24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판매중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 </a:t>
            </a:r>
            <a:r>
              <a:rPr lang="ko-KR" altLang="en-US" sz="24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미체크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판매중단 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</a:p>
          <a:p>
            <a:pPr>
              <a:defRPr/>
            </a:pP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메뉴 추가 버튼을 클릭하여  </a:t>
            </a:r>
            <a:r>
              <a:rPr lang="ko-KR" altLang="en-US" sz="24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메뉴명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메뉴 코드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이미지 업로드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B7CA6D-D90C-4241-94EC-B4B971155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971" y="1428527"/>
            <a:ext cx="9979428" cy="5941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8814DE-5FC5-4F64-B9E3-5586B9543F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3703151"/>
            <a:ext cx="3703754" cy="28806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B32AFF-0B97-4399-812F-DC4F15C5AE2B}"/>
              </a:ext>
            </a:extLst>
          </p:cNvPr>
          <p:cNvSpPr/>
          <p:nvPr/>
        </p:nvSpPr>
        <p:spPr>
          <a:xfrm>
            <a:off x="1022941" y="5619495"/>
            <a:ext cx="2768841" cy="461665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2-9)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메뉴 페이지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2DFE5-F0FC-4510-969F-A5642507CF6D}"/>
              </a:ext>
            </a:extLst>
          </p:cNvPr>
          <p:cNvSpPr txBox="1"/>
          <p:nvPr/>
        </p:nvSpPr>
        <p:spPr>
          <a:xfrm>
            <a:off x="685800" y="414635"/>
            <a:ext cx="2655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A11972-FFC4-42F2-9C59-7E89FDFEE289}"/>
              </a:ext>
            </a:extLst>
          </p:cNvPr>
          <p:cNvSpPr/>
          <p:nvPr/>
        </p:nvSpPr>
        <p:spPr>
          <a:xfrm>
            <a:off x="6918271" y="2085376"/>
            <a:ext cx="1193347" cy="494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958D711-7818-438C-BFC8-95F9922412DA}"/>
              </a:ext>
            </a:extLst>
          </p:cNvPr>
          <p:cNvCxnSpPr>
            <a:cxnSpLocks/>
          </p:cNvCxnSpPr>
          <p:nvPr/>
        </p:nvCxnSpPr>
        <p:spPr>
          <a:xfrm flipH="1">
            <a:off x="6811416" y="2579600"/>
            <a:ext cx="759973" cy="995669"/>
          </a:xfrm>
          <a:prstGeom prst="straightConnector1">
            <a:avLst/>
          </a:prstGeom>
          <a:ln w="63500">
            <a:solidFill>
              <a:srgbClr val="FF000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BBEFFB-4BA4-4080-BC7E-F82AE074C7AF}"/>
              </a:ext>
            </a:extLst>
          </p:cNvPr>
          <p:cNvSpPr/>
          <p:nvPr/>
        </p:nvSpPr>
        <p:spPr>
          <a:xfrm>
            <a:off x="12725400" y="2332488"/>
            <a:ext cx="1752600" cy="4022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CFA116D-5B96-4087-A8FA-0FB5F3A0E0C9}"/>
              </a:ext>
            </a:extLst>
          </p:cNvPr>
          <p:cNvSpPr/>
          <p:nvPr/>
        </p:nvSpPr>
        <p:spPr>
          <a:xfrm>
            <a:off x="6811416" y="1972232"/>
            <a:ext cx="125922" cy="137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700AC84-5E9A-496F-86E4-A96A83A26E77}"/>
              </a:ext>
            </a:extLst>
          </p:cNvPr>
          <p:cNvSpPr/>
          <p:nvPr/>
        </p:nvSpPr>
        <p:spPr>
          <a:xfrm>
            <a:off x="12626987" y="2240159"/>
            <a:ext cx="125922" cy="137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318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시연영상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bandicam 2025-04-24 17-18-20-776">
            <a:hlinkClick r:id="" action="ppaction://media"/>
            <a:extLst>
              <a:ext uri="{FF2B5EF4-FFF2-40B4-BE49-F238E27FC236}">
                <a16:creationId xmlns:a16="http://schemas.microsoft.com/office/drawing/2014/main" id="{8E7A94B8-3CFC-41E6-A2A5-8E4BA6B746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02294" y="1638300"/>
            <a:ext cx="11731625" cy="637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375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288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1605" y="1770395"/>
            <a:ext cx="2361905" cy="588347"/>
            <a:chOff x="1393776" y="1770395"/>
            <a:chExt cx="2361905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361905" cy="5883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6400" y="3848100"/>
            <a:ext cx="7523810" cy="189888"/>
            <a:chOff x="1428571" y="4307947"/>
            <a:chExt cx="7523810" cy="189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571" y="4307947"/>
              <a:ext cx="7523810" cy="189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14293" y="3848100"/>
            <a:ext cx="7520679" cy="189888"/>
            <a:chOff x="9336464" y="4307947"/>
            <a:chExt cx="7520679" cy="189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6464" y="4307947"/>
              <a:ext cx="7520679" cy="189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6400" y="6412467"/>
            <a:ext cx="7523810" cy="194353"/>
            <a:chOff x="1428571" y="6872314"/>
            <a:chExt cx="7523810" cy="1943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8571" y="6872314"/>
              <a:ext cx="7523810" cy="1943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14293" y="6412467"/>
            <a:ext cx="7520679" cy="194353"/>
            <a:chOff x="9336464" y="6872314"/>
            <a:chExt cx="7520679" cy="1943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36464" y="6872314"/>
              <a:ext cx="7520679" cy="1943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6400" y="4037988"/>
            <a:ext cx="7523810" cy="2095815"/>
            <a:chOff x="1428571" y="4497835"/>
            <a:chExt cx="7523810" cy="20958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428571" y="4497835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14293" y="4037988"/>
            <a:ext cx="7523810" cy="2095815"/>
            <a:chOff x="9336464" y="4497835"/>
            <a:chExt cx="7523810" cy="20958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6464" y="4497835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6400" y="6606820"/>
            <a:ext cx="7523810" cy="2095815"/>
            <a:chOff x="1428571" y="7066667"/>
            <a:chExt cx="7523810" cy="20958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428571" y="7066667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14293" y="6606820"/>
            <a:ext cx="7523810" cy="2095815"/>
            <a:chOff x="9336464" y="7066667"/>
            <a:chExt cx="7523810" cy="20958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6464" y="7066667"/>
              <a:ext cx="7523810" cy="209581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371600" y="2572696"/>
            <a:ext cx="884739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현장 </a:t>
            </a:r>
            <a:r>
              <a:rPr lang="ko-KR" altLang="en-US" sz="6000" kern="0" spc="-100" dirty="0" err="1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교강사</a:t>
            </a:r>
            <a:r>
              <a:rPr lang="ko-KR" altLang="en-US" sz="6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 평가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01829" y="1864523"/>
            <a:ext cx="277947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05. KDT Project 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01829" y="4489652"/>
            <a:ext cx="8870150" cy="1030713"/>
            <a:chOff x="1981200" y="5010648"/>
            <a:chExt cx="8870150" cy="1030713"/>
          </a:xfrm>
        </p:grpSpPr>
        <p:sp>
          <p:nvSpPr>
            <p:cNvPr id="38" name="Object 38"/>
            <p:cNvSpPr txBox="1"/>
            <p:nvPr/>
          </p:nvSpPr>
          <p:spPr>
            <a:xfrm>
              <a:off x="1981200" y="5010648"/>
              <a:ext cx="6324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결과물에 대한 완성도 평가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1981200" y="5641251"/>
              <a:ext cx="88701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결과 평가 점수 기재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9426629" y="4513051"/>
            <a:ext cx="8870150" cy="1030713"/>
            <a:chOff x="9646450" y="5010648"/>
            <a:chExt cx="8870150" cy="1030713"/>
          </a:xfrm>
        </p:grpSpPr>
        <p:sp>
          <p:nvSpPr>
            <p:cNvPr id="40" name="Object 40"/>
            <p:cNvSpPr txBox="1"/>
            <p:nvPr/>
          </p:nvSpPr>
          <p:spPr>
            <a:xfrm>
              <a:off x="9646450" y="5010648"/>
              <a:ext cx="649917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프로젝트 진행 간 잘한 부분과 </a:t>
              </a:r>
              <a:r>
                <a:rPr lang="ko-KR" altLang="en-US" sz="2800" b="1" dirty="0" err="1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아쉬운점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9646450" y="5641251"/>
              <a:ext cx="88701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진행을 수행함에 있어 잘한 부분과 문제점 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501829" y="6969653"/>
            <a:ext cx="6534401" cy="1030713"/>
            <a:chOff x="2000000" y="7579477"/>
            <a:chExt cx="6534401" cy="1030713"/>
          </a:xfrm>
        </p:grpSpPr>
        <p:sp>
          <p:nvSpPr>
            <p:cNvPr id="42" name="Object 42"/>
            <p:cNvSpPr txBox="1"/>
            <p:nvPr/>
          </p:nvSpPr>
          <p:spPr>
            <a:xfrm>
              <a:off x="2000000" y="7579477"/>
              <a:ext cx="6324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프로젝트 결과 피드백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2000001" y="8210080"/>
              <a:ext cx="653440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현장전문가의 피드백에 따라 주요 내용 기술</a:t>
              </a:r>
              <a:endParaRPr lang="en-US" sz="2000" b="1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33779" y="6960394"/>
            <a:ext cx="8870150" cy="1077218"/>
            <a:chOff x="9753600" y="7363480"/>
            <a:chExt cx="8870150" cy="1077218"/>
          </a:xfrm>
        </p:grpSpPr>
        <p:sp>
          <p:nvSpPr>
            <p:cNvPr id="44" name="Object 44"/>
            <p:cNvSpPr txBox="1"/>
            <p:nvPr/>
          </p:nvSpPr>
          <p:spPr>
            <a:xfrm>
              <a:off x="9753600" y="7363480"/>
              <a:ext cx="427344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프로젝트 수행간 느낀 점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9753600" y="8040588"/>
              <a:ext cx="88701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프로젝트의 전체적인 구조 기술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1691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기      타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활동자료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06.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5715000" y="3876049"/>
            <a:ext cx="10324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활동 이미지 자료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159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개요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F4B622F1-CC91-4B19-BB7A-1C7A398CFF87}"/>
              </a:ext>
            </a:extLst>
          </p:cNvPr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561CE03F-E2D4-4091-BC4F-464A61341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CEAA4774-0D6B-4BBC-A563-49A2EA10946B}"/>
              </a:ext>
            </a:extLst>
          </p:cNvPr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21" name="Object 5">
              <a:extLst>
                <a:ext uri="{FF2B5EF4-FFF2-40B4-BE49-F238E27FC236}">
                  <a16:creationId xmlns:a16="http://schemas.microsoft.com/office/drawing/2014/main" id="{892ECF7D-37FA-4509-A62F-74442306A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72E6CEB-20CB-4F4C-BB72-90D712D8280A}"/>
              </a:ext>
            </a:extLst>
          </p:cNvPr>
          <p:cNvSpPr txBox="1"/>
          <p:nvPr/>
        </p:nvSpPr>
        <p:spPr>
          <a:xfrm>
            <a:off x="564291" y="395478"/>
            <a:ext cx="2891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키오스크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56FDED2-BD2D-49A9-BCB3-49C88FC55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1197755"/>
            <a:ext cx="10515600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고객용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키오스크</a:t>
            </a: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ko-KR" altLang="ko-KR" sz="2000" dirty="0">
                <a:latin typeface="Arial" panose="020B0604020202020204" pitchFamily="34" charset="0"/>
              </a:rPr>
              <a:t>아이스크림 </a:t>
            </a:r>
            <a:r>
              <a:rPr lang="ko-KR" altLang="ko-KR" sz="2000" b="1" dirty="0">
                <a:latin typeface="Arial" panose="020B0604020202020204" pitchFamily="34" charset="0"/>
              </a:rPr>
              <a:t>메뉴 선택</a:t>
            </a:r>
            <a:r>
              <a:rPr lang="ko-KR" altLang="ko-KR" sz="2000" dirty="0">
                <a:latin typeface="Arial" panose="020B0604020202020204" pitchFamily="34" charset="0"/>
              </a:rPr>
              <a:t> 및 </a:t>
            </a:r>
            <a:r>
              <a:rPr lang="ko-KR" altLang="ko-KR" sz="2000" b="1" dirty="0">
                <a:latin typeface="Arial" panose="020B0604020202020204" pitchFamily="34" charset="0"/>
              </a:rPr>
              <a:t>맛 선택</a:t>
            </a:r>
            <a:endParaRPr lang="en-US" altLang="ko-KR" sz="20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dirty="0">
                <a:latin typeface="Arial" panose="020B0604020202020204" pitchFamily="34" charset="0"/>
              </a:rPr>
              <a:t> </a:t>
            </a:r>
            <a:r>
              <a:rPr lang="ko-KR" altLang="ko-KR" sz="2000" b="1" dirty="0">
                <a:latin typeface="Arial" panose="020B0604020202020204" pitchFamily="34" charset="0"/>
              </a:rPr>
              <a:t>장바구니 기능</a:t>
            </a:r>
            <a:r>
              <a:rPr lang="ko-KR" altLang="ko-KR" sz="2000" dirty="0">
                <a:latin typeface="Arial" panose="020B0604020202020204" pitchFamily="34" charset="0"/>
              </a:rPr>
              <a:t>: 수정 / 삭제 가능</a:t>
            </a:r>
            <a:endParaRPr lang="en-US" altLang="ko-KR" sz="2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총합 가격 자동 계산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결제 진행 화면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 이동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결제 후: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“영수증 출력”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버튼 클릭 시, 영수증 인쇄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“아니요” 선택 시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결제 내역만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DB에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저장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47F1364-166B-4982-9CA3-E0686C1D3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5225819"/>
            <a:ext cx="12509500" cy="45719"/>
          </a:xfrm>
          <a:prstGeom prst="rect">
            <a:avLst/>
          </a:prstGeom>
          <a:solidFill>
            <a:srgbClr val="00B0F0"/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352C46B-852E-481A-8D50-530AFC745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500" y="5687362"/>
            <a:ext cx="625363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관리자 페이지</a:t>
            </a:r>
            <a:endParaRPr kumimoji="0" lang="en-US" altLang="ko-KR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재고 관리: 지점별 실시간 재고 확인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결제 내역 확인: </a:t>
            </a:r>
            <a:r>
              <a:rPr kumimoji="0" lang="ko-KR" altLang="ko-K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일자별</a:t>
            </a:r>
            <a:r>
              <a:rPr kumimoji="0" lang="ko-KR" altLang="ko-K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지점별 필터링 가능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발주 요청 기능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발주 확인 및 승인 처리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메뉴 추가 및 수정 기능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58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897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88970" y="2843599"/>
            <a:ext cx="3330629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팀 구성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및 </a:t>
            </a:r>
            <a:r>
              <a:rPr lang="ko-KR" altLang="en-US" sz="5000" kern="0" spc="-100" dirty="0" err="1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역활</a:t>
            </a:r>
            <a:endParaRPr lang="en-US" sz="5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1920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02.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513257"/>
              </p:ext>
            </p:extLst>
          </p:nvPr>
        </p:nvGraphicFramePr>
        <p:xfrm>
          <a:off x="4800600" y="1773288"/>
          <a:ext cx="12573000" cy="7332613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515070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67957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378357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9272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담당 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1067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이시현</a:t>
                      </a:r>
                      <a:endParaRPr lang="ko-KR" altLang="en-US" sz="24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 서버</a:t>
                      </a:r>
                      <a:r>
                        <a:rPr kumimoji="0" lang="en-US" altLang="ko-KR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및 데이터 베이스 설계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10675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김태호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팀원</a:t>
                      </a:r>
                      <a:endParaRPr lang="en-US" altLang="ko-KR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UI 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개발</a:t>
                      </a:r>
                      <a:r>
                        <a:rPr kumimoji="0" lang="en-US" altLang="ko-KR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반응형 웹 구현</a:t>
                      </a:r>
                      <a:endParaRPr kumimoji="0" lang="en-US" altLang="ko-KR" sz="2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10675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이호승</a:t>
                      </a:r>
                      <a:endParaRPr lang="ko-KR" altLang="en-US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기능 및 성능 테스트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10675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전진훈</a:t>
                      </a:r>
                      <a:endParaRPr lang="ko-KR" altLang="en-US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 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개발</a:t>
                      </a:r>
                      <a:r>
                        <a:rPr kumimoji="0" lang="en-US" altLang="ko-KR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인터랙티브 요소 구현</a:t>
                      </a:r>
                      <a:endParaRPr kumimoji="0" lang="ko-KR" altLang="en-US" sz="2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10675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최원준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 API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개발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외부 서비스 연동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004449"/>
                  </a:ext>
                </a:extLst>
              </a:tr>
              <a:tr h="10675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현장강사</a:t>
                      </a:r>
                      <a:endParaRPr lang="en-US" altLang="ko-KR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홍길동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멘토</a:t>
                      </a:r>
                      <a:endParaRPr lang="ko-KR" altLang="en-US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프로젝트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메니저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/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주제제시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/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멘토링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/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평가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843599"/>
            <a:ext cx="3330629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수행절차 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및 방법</a:t>
            </a:r>
            <a:endParaRPr lang="en-US" sz="5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03.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561422"/>
              </p:ext>
            </p:extLst>
          </p:nvPr>
        </p:nvGraphicFramePr>
        <p:xfrm>
          <a:off x="4549830" y="1409700"/>
          <a:ext cx="12810472" cy="8479509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706925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653959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8843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565195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8261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944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03/01(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03/08(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프로젝트 목적 정의 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화면 구성 기획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주문 흐름 설계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</a:t>
                      </a:r>
                      <a:b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</a:b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메뉴 및 재고 모델 기획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13527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03/09(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03/15(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상품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/ 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지점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/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재고 정보 수집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 API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 명세 정의 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협약기업 데이터 협조</a:t>
                      </a:r>
                      <a:endParaRPr lang="en-US" altLang="ko-KR" sz="1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14883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전처리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03/16(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03/22(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ERD 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설계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테이블 생성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kumimoji="0" lang="en-US" altLang="ko-KR" sz="1800" i="0" u="none" strike="noStrike" kern="1200" cap="none" spc="0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MyBtis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연동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 URL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파라미터 및 </a:t>
                      </a:r>
                      <a:r>
                        <a:rPr kumimoji="0" lang="en-US" altLang="ko-KR" sz="1800" i="0" u="none" strike="noStrike" kern="1200" cap="none" spc="0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sessionStorage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흐름 설계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DB </a:t>
                      </a:r>
                      <a:r>
                        <a:rPr kumimoji="0" lang="ko-KR" altLang="en-US" sz="1800" b="1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및 데이터 </a:t>
                      </a:r>
                      <a:endParaRPr kumimoji="0" lang="en-US" altLang="ko-KR" sz="1800" b="1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구조 설계</a:t>
                      </a:r>
                      <a:endParaRPr kumimoji="0" lang="en-US" altLang="ko-KR" sz="1800" b="1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9944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모델링</a:t>
                      </a:r>
                      <a:endParaRPr lang="ko-KR" altLang="en-US" sz="1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03/23(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03/29(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맛 선택 페이지 </a:t>
                      </a:r>
                      <a:r>
                        <a:rPr kumimoji="0" lang="ko-KR" altLang="en-US" sz="180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페이징</a:t>
                      </a: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 처리</a:t>
                      </a:r>
                      <a:r>
                        <a:rPr kumimoji="0" lang="en-US" altLang="ko-KR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, </a:t>
                      </a: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맛 선택 후 수정기능</a:t>
                      </a:r>
                      <a:r>
                        <a:rPr kumimoji="0" lang="en-US" altLang="ko-KR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, </a:t>
                      </a: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주문 수정 흐름 처리</a:t>
                      </a:r>
                      <a:endParaRPr kumimoji="0" lang="en-US" altLang="ko-KR" sz="18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 중간보고 실시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944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 구축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03/30(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04/19(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React UI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완성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관리자 페이지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(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재고 조회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/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입출고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/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발주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)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구현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Toss Payments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결제 연동 및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API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통합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8446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통합 및 테스트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04/20(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04/28(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ko-KR" altLang="en-US" dirty="0"/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기능 및 성능 테스트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주문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/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결제 최종 점검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관리자 기능 검증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발표 자료 제작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시연 준비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844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03/01(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04/28(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전체 프로젝트 기획부터 구현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테스트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발표까지 전 과정 수행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전체 일정 완료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819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0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4938444" y="8601381"/>
            <a:ext cx="103244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아이스크림 종류 선택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상품 개수 추가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맛 선택 창 이동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FB77D1-B3C1-46A5-B4A8-6E6EF809F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444" y="2091500"/>
            <a:ext cx="4015056" cy="59697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3E3684-6325-4D88-B14D-58DCA43E8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400" y="2091499"/>
            <a:ext cx="4014000" cy="59697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164F20A-B756-4414-95F2-910B7383D539}"/>
              </a:ext>
            </a:extLst>
          </p:cNvPr>
          <p:cNvSpPr/>
          <p:nvPr/>
        </p:nvSpPr>
        <p:spPr>
          <a:xfrm>
            <a:off x="10043396" y="4212442"/>
            <a:ext cx="720536" cy="1066800"/>
          </a:xfrm>
          <a:prstGeom prst="rightArrow">
            <a:avLst/>
          </a:prstGeom>
          <a:solidFill>
            <a:srgbClr val="F20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F4B622F1-CC91-4B19-BB7A-1C7A398CFF87}"/>
              </a:ext>
            </a:extLst>
          </p:cNvPr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561CE03F-E2D4-4091-BC4F-464A61341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CEAA4774-0D6B-4BBC-A563-49A2EA10946B}"/>
              </a:ext>
            </a:extLst>
          </p:cNvPr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21" name="Object 5">
              <a:extLst>
                <a:ext uri="{FF2B5EF4-FFF2-40B4-BE49-F238E27FC236}">
                  <a16:creationId xmlns:a16="http://schemas.microsoft.com/office/drawing/2014/main" id="{892ECF7D-37FA-4509-A62F-74442306A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72E6CEB-20CB-4F4C-BB72-90D712D8280A}"/>
              </a:ext>
            </a:extLst>
          </p:cNvPr>
          <p:cNvSpPr txBox="1"/>
          <p:nvPr/>
        </p:nvSpPr>
        <p:spPr>
          <a:xfrm>
            <a:off x="564291" y="395478"/>
            <a:ext cx="2891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키오스크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C610CCD-7494-4E36-8598-4D8087D59900}"/>
              </a:ext>
            </a:extLst>
          </p:cNvPr>
          <p:cNvSpPr/>
          <p:nvPr/>
        </p:nvSpPr>
        <p:spPr>
          <a:xfrm>
            <a:off x="5013513" y="2933700"/>
            <a:ext cx="812665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56B064-460F-4417-B8F6-09E2453BEFD9}"/>
              </a:ext>
            </a:extLst>
          </p:cNvPr>
          <p:cNvSpPr/>
          <p:nvPr/>
        </p:nvSpPr>
        <p:spPr>
          <a:xfrm>
            <a:off x="1117359" y="5614643"/>
            <a:ext cx="2160614" cy="461665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1-1)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메뉴 선택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8A55343-65FA-4216-B743-C6DF17BE0228}"/>
              </a:ext>
            </a:extLst>
          </p:cNvPr>
          <p:cNvSpPr/>
          <p:nvPr/>
        </p:nvSpPr>
        <p:spPr>
          <a:xfrm>
            <a:off x="5638801" y="29337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A7E1637-F4D4-48A4-B0FB-7BEF6FDDC52D}"/>
              </a:ext>
            </a:extLst>
          </p:cNvPr>
          <p:cNvSpPr/>
          <p:nvPr/>
        </p:nvSpPr>
        <p:spPr>
          <a:xfrm>
            <a:off x="12115800" y="4290597"/>
            <a:ext cx="1066800" cy="1059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19B1624-697B-42C4-81BA-F51EAA8F6B2E}"/>
              </a:ext>
            </a:extLst>
          </p:cNvPr>
          <p:cNvSpPr/>
          <p:nvPr/>
        </p:nvSpPr>
        <p:spPr>
          <a:xfrm>
            <a:off x="12742963" y="4212442"/>
            <a:ext cx="200058" cy="21199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1BFC88C-E83A-4412-A5AE-A8BB6E9EDDAA}"/>
              </a:ext>
            </a:extLst>
          </p:cNvPr>
          <p:cNvSpPr/>
          <p:nvPr/>
        </p:nvSpPr>
        <p:spPr>
          <a:xfrm>
            <a:off x="14630400" y="7433501"/>
            <a:ext cx="812665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E346B5A-4173-4E4F-90DE-CE62B165DD8D}"/>
              </a:ext>
            </a:extLst>
          </p:cNvPr>
          <p:cNvSpPr/>
          <p:nvPr/>
        </p:nvSpPr>
        <p:spPr>
          <a:xfrm>
            <a:off x="15255688" y="7433501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15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5396006" y="8115293"/>
            <a:ext cx="1032443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맛 선택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선택한 맛 표시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선택한 맛 장바구니 담기 버튼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현재 장바구니에 들어있는 개수와 가격 표시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164F20A-B756-4414-95F2-910B7383D539}"/>
              </a:ext>
            </a:extLst>
          </p:cNvPr>
          <p:cNvSpPr/>
          <p:nvPr/>
        </p:nvSpPr>
        <p:spPr>
          <a:xfrm>
            <a:off x="10043396" y="4212442"/>
            <a:ext cx="720536" cy="1066800"/>
          </a:xfrm>
          <a:prstGeom prst="rightArrow">
            <a:avLst/>
          </a:prstGeom>
          <a:solidFill>
            <a:srgbClr val="F20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F51575-D39E-434E-AF81-E21E461A9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006" y="1909950"/>
            <a:ext cx="3940783" cy="59648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DB4BB5-DE6B-4AE4-822C-B44223513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7213" y="1909950"/>
            <a:ext cx="3968973" cy="59648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F578BE-2D4E-44FB-A4CC-4BBE0896D9E2}"/>
              </a:ext>
            </a:extLst>
          </p:cNvPr>
          <p:cNvSpPr txBox="1"/>
          <p:nvPr/>
        </p:nvSpPr>
        <p:spPr>
          <a:xfrm>
            <a:off x="564291" y="395478"/>
            <a:ext cx="2891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키오스크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3636820-78F8-4FCC-894F-0207F517B372}"/>
              </a:ext>
            </a:extLst>
          </p:cNvPr>
          <p:cNvSpPr/>
          <p:nvPr/>
        </p:nvSpPr>
        <p:spPr>
          <a:xfrm>
            <a:off x="5562600" y="2412207"/>
            <a:ext cx="671471" cy="6738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0B6E840-9FBE-459F-BEB4-0F760B8354F3}"/>
              </a:ext>
            </a:extLst>
          </p:cNvPr>
          <p:cNvSpPr/>
          <p:nvPr/>
        </p:nvSpPr>
        <p:spPr>
          <a:xfrm>
            <a:off x="6073172" y="2412207"/>
            <a:ext cx="125922" cy="1347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338984B-9798-4494-BDF8-1D14F319D67F}"/>
              </a:ext>
            </a:extLst>
          </p:cNvPr>
          <p:cNvSpPr/>
          <p:nvPr/>
        </p:nvSpPr>
        <p:spPr>
          <a:xfrm>
            <a:off x="5527623" y="5519570"/>
            <a:ext cx="671471" cy="6738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EE41EAE-1EF3-42A1-9585-C32AF19AFB08}"/>
              </a:ext>
            </a:extLst>
          </p:cNvPr>
          <p:cNvSpPr/>
          <p:nvPr/>
        </p:nvSpPr>
        <p:spPr>
          <a:xfrm>
            <a:off x="6038195" y="5519570"/>
            <a:ext cx="125922" cy="1347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090ABC-A9E5-49A3-8026-CC467389E8F8}"/>
              </a:ext>
            </a:extLst>
          </p:cNvPr>
          <p:cNvSpPr/>
          <p:nvPr/>
        </p:nvSpPr>
        <p:spPr>
          <a:xfrm>
            <a:off x="12115799" y="7200900"/>
            <a:ext cx="2971800" cy="6738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355CF28-74F4-4B72-A269-4D7788008F42}"/>
              </a:ext>
            </a:extLst>
          </p:cNvPr>
          <p:cNvSpPr/>
          <p:nvPr/>
        </p:nvSpPr>
        <p:spPr>
          <a:xfrm>
            <a:off x="12626371" y="7058982"/>
            <a:ext cx="557306" cy="27669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048F22B-9912-4635-9F4F-96FCB05B4491}"/>
              </a:ext>
            </a:extLst>
          </p:cNvPr>
          <p:cNvSpPr/>
          <p:nvPr/>
        </p:nvSpPr>
        <p:spPr>
          <a:xfrm>
            <a:off x="8001000" y="7153350"/>
            <a:ext cx="671471" cy="6738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5A8D22E-4132-4BF5-B201-251F7C5EDA69}"/>
              </a:ext>
            </a:extLst>
          </p:cNvPr>
          <p:cNvSpPr/>
          <p:nvPr/>
        </p:nvSpPr>
        <p:spPr>
          <a:xfrm>
            <a:off x="8511572" y="7153350"/>
            <a:ext cx="125922" cy="1347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A2D234-5E2F-4745-AE73-E57E866FE0DA}"/>
              </a:ext>
            </a:extLst>
          </p:cNvPr>
          <p:cNvSpPr/>
          <p:nvPr/>
        </p:nvSpPr>
        <p:spPr>
          <a:xfrm>
            <a:off x="1117358" y="5614643"/>
            <a:ext cx="2768841" cy="830997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1-2)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맛 선택 및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  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장바구니 담기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773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120830" y="2581226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164F20A-B756-4414-95F2-910B7383D539}"/>
              </a:ext>
            </a:extLst>
          </p:cNvPr>
          <p:cNvSpPr/>
          <p:nvPr/>
        </p:nvSpPr>
        <p:spPr>
          <a:xfrm>
            <a:off x="10043396" y="4212442"/>
            <a:ext cx="720536" cy="1066800"/>
          </a:xfrm>
          <a:prstGeom prst="rightArrow">
            <a:avLst/>
          </a:prstGeom>
          <a:solidFill>
            <a:srgbClr val="F20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1EED6-C0F5-42A4-B6AF-16C4D3C1998A}"/>
              </a:ext>
            </a:extLst>
          </p:cNvPr>
          <p:cNvSpPr txBox="1"/>
          <p:nvPr/>
        </p:nvSpPr>
        <p:spPr>
          <a:xfrm>
            <a:off x="5172007" y="8401977"/>
            <a:ext cx="103244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주문내역 수정</a:t>
            </a: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삭제 가능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결제 방식 선택 및 할인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886AEA-1CA2-4810-9B8F-F37E10E48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707" y="1881836"/>
            <a:ext cx="4056168" cy="61628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BCF214-6F8D-4F4C-AA96-47A2C4300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4800" y="1929007"/>
            <a:ext cx="4007073" cy="60685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E3311C-EBED-449C-A583-5FAACA0BC704}"/>
              </a:ext>
            </a:extLst>
          </p:cNvPr>
          <p:cNvSpPr txBox="1"/>
          <p:nvPr/>
        </p:nvSpPr>
        <p:spPr>
          <a:xfrm>
            <a:off x="564291" y="395478"/>
            <a:ext cx="2891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키오스크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B6B848-F254-4350-A8BC-DAD6F426E0AC}"/>
              </a:ext>
            </a:extLst>
          </p:cNvPr>
          <p:cNvSpPr/>
          <p:nvPr/>
        </p:nvSpPr>
        <p:spPr>
          <a:xfrm>
            <a:off x="1117358" y="5614643"/>
            <a:ext cx="2768841" cy="461665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1-3)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주문 내역 확인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775B939-23BB-4B16-866F-D742FBF208A3}"/>
              </a:ext>
            </a:extLst>
          </p:cNvPr>
          <p:cNvSpPr/>
          <p:nvPr/>
        </p:nvSpPr>
        <p:spPr>
          <a:xfrm>
            <a:off x="5197407" y="3009900"/>
            <a:ext cx="4056168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06430C6-FE2C-4AB5-A7C4-62D29436E7B8}"/>
              </a:ext>
            </a:extLst>
          </p:cNvPr>
          <p:cNvSpPr/>
          <p:nvPr/>
        </p:nvSpPr>
        <p:spPr>
          <a:xfrm>
            <a:off x="5707979" y="3009900"/>
            <a:ext cx="235621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3051A0F-E86F-4659-8F23-E4FB2DE20961}"/>
              </a:ext>
            </a:extLst>
          </p:cNvPr>
          <p:cNvSpPr/>
          <p:nvPr/>
        </p:nvSpPr>
        <p:spPr>
          <a:xfrm>
            <a:off x="7315200" y="6972300"/>
            <a:ext cx="671471" cy="6738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DE7DEE4-DDE3-4263-9959-349F969D70D9}"/>
              </a:ext>
            </a:extLst>
          </p:cNvPr>
          <p:cNvSpPr/>
          <p:nvPr/>
        </p:nvSpPr>
        <p:spPr>
          <a:xfrm>
            <a:off x="7825772" y="6972300"/>
            <a:ext cx="125922" cy="1347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CA1FD4D-35AE-4DFE-A7D2-B489001A380F}"/>
              </a:ext>
            </a:extLst>
          </p:cNvPr>
          <p:cNvSpPr/>
          <p:nvPr/>
        </p:nvSpPr>
        <p:spPr>
          <a:xfrm>
            <a:off x="14554200" y="7219596"/>
            <a:ext cx="671471" cy="6738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CD46719-8501-409B-8C51-F0C9E8CFD838}"/>
              </a:ext>
            </a:extLst>
          </p:cNvPr>
          <p:cNvSpPr/>
          <p:nvPr/>
        </p:nvSpPr>
        <p:spPr>
          <a:xfrm>
            <a:off x="15064772" y="7219596"/>
            <a:ext cx="125922" cy="1347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832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120830" y="2581226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1EED6-C0F5-42A4-B6AF-16C4D3C1998A}"/>
              </a:ext>
            </a:extLst>
          </p:cNvPr>
          <p:cNvSpPr txBox="1"/>
          <p:nvPr/>
        </p:nvSpPr>
        <p:spPr>
          <a:xfrm>
            <a:off x="4886271" y="7165975"/>
            <a:ext cx="33306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결제 방식 선택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결제 중 화면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E3311C-EBED-449C-A583-5FAACA0BC704}"/>
              </a:ext>
            </a:extLst>
          </p:cNvPr>
          <p:cNvSpPr txBox="1"/>
          <p:nvPr/>
        </p:nvSpPr>
        <p:spPr>
          <a:xfrm>
            <a:off x="564291" y="395478"/>
            <a:ext cx="2891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키오스크 페이지 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B6B848-F254-4350-A8BC-DAD6F426E0AC}"/>
              </a:ext>
            </a:extLst>
          </p:cNvPr>
          <p:cNvSpPr/>
          <p:nvPr/>
        </p:nvSpPr>
        <p:spPr>
          <a:xfrm>
            <a:off x="1120830" y="5130800"/>
            <a:ext cx="2768841" cy="461665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1-4) </a:t>
            </a: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결제 방법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F0A1EF-F667-4CBD-902C-16AE8621B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684" y="2264628"/>
            <a:ext cx="7315200" cy="4424047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53051A0F-E86F-4659-8F23-E4FB2DE20961}"/>
              </a:ext>
            </a:extLst>
          </p:cNvPr>
          <p:cNvSpPr/>
          <p:nvPr/>
        </p:nvSpPr>
        <p:spPr>
          <a:xfrm>
            <a:off x="6041014" y="3654569"/>
            <a:ext cx="671471" cy="6738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DE7DEE4-DDE3-4263-9959-349F969D70D9}"/>
              </a:ext>
            </a:extLst>
          </p:cNvPr>
          <p:cNvSpPr/>
          <p:nvPr/>
        </p:nvSpPr>
        <p:spPr>
          <a:xfrm>
            <a:off x="6551586" y="3654569"/>
            <a:ext cx="125922" cy="1347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383B4D-14E4-452D-97BA-B4EDCC6CE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8582" y="2339151"/>
            <a:ext cx="4063857" cy="40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42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973</Words>
  <Application>Microsoft Office PowerPoint</Application>
  <PresentationFormat>사용자 지정</PresentationFormat>
  <Paragraphs>257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?? ??</vt:lpstr>
      <vt:lpstr>HY헤드라인M</vt:lpstr>
      <vt:lpstr>Pretendard</vt:lpstr>
      <vt:lpstr>Roboto Condensed Medium</vt:lpstr>
      <vt:lpstr>나눔스퀘어OTF Bold</vt:lpstr>
      <vt:lpstr>맑은 고딕</vt:lpstr>
      <vt:lpstr>세방고딕 Regular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58</cp:revision>
  <dcterms:created xsi:type="dcterms:W3CDTF">2024-05-21T09:16:41Z</dcterms:created>
  <dcterms:modified xsi:type="dcterms:W3CDTF">2025-04-25T07:36:00Z</dcterms:modified>
</cp:coreProperties>
</file>